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4" r:id="rId7"/>
    <p:sldId id="259" r:id="rId8"/>
    <p:sldId id="270" r:id="rId9"/>
    <p:sldId id="261" r:id="rId10"/>
    <p:sldId id="262" r:id="rId11"/>
    <p:sldId id="265" r:id="rId12"/>
    <p:sldId id="266" r:id="rId13"/>
    <p:sldId id="271" r:id="rId14"/>
    <p:sldId id="272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73"/>
    <p:restoredTop sz="96197"/>
  </p:normalViewPr>
  <p:slideViewPr>
    <p:cSldViewPr snapToGrid="0" snapToObjects="1">
      <p:cViewPr>
        <p:scale>
          <a:sx n="80" d="100"/>
          <a:sy n="80" d="100"/>
        </p:scale>
        <p:origin x="14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2F2945-CE09-3A4D-86A5-39EB03F4501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1EF66EF-AE29-5D4B-9A20-93A44AC809CE}">
      <dgm:prSet phldrT="[Text]"/>
      <dgm:spPr/>
      <dgm:t>
        <a:bodyPr/>
        <a:lstStyle/>
        <a:p>
          <a:r>
            <a:rPr lang="en-US" dirty="0"/>
            <a:t>Collection of genes </a:t>
          </a:r>
        </a:p>
      </dgm:t>
    </dgm:pt>
    <dgm:pt modelId="{B5A255B9-4A83-774C-A8B0-612B2194B564}" type="parTrans" cxnId="{B3986414-518F-C24F-AD51-E4BA4C5EA93B}">
      <dgm:prSet/>
      <dgm:spPr/>
      <dgm:t>
        <a:bodyPr/>
        <a:lstStyle/>
        <a:p>
          <a:endParaRPr lang="en-US"/>
        </a:p>
      </dgm:t>
    </dgm:pt>
    <dgm:pt modelId="{FF7E4718-2106-A745-B827-2CE1340412A3}" type="sibTrans" cxnId="{B3986414-518F-C24F-AD51-E4BA4C5EA93B}">
      <dgm:prSet/>
      <dgm:spPr/>
      <dgm:t>
        <a:bodyPr/>
        <a:lstStyle/>
        <a:p>
          <a:endParaRPr lang="en-US"/>
        </a:p>
      </dgm:t>
    </dgm:pt>
    <dgm:pt modelId="{72BF8C1D-6A1F-E74D-A27F-1396DFFAA6B7}">
      <dgm:prSet phldrT="[Text]"/>
      <dgm:spPr/>
      <dgm:t>
        <a:bodyPr/>
        <a:lstStyle/>
        <a:p>
          <a:r>
            <a:rPr lang="en-US" dirty="0"/>
            <a:t>GO terms </a:t>
          </a:r>
        </a:p>
      </dgm:t>
    </dgm:pt>
    <dgm:pt modelId="{6761841F-AC61-B647-AB44-0F39DA45CF36}" type="parTrans" cxnId="{A5BCCDD7-F546-7346-9890-71C362D80408}">
      <dgm:prSet/>
      <dgm:spPr/>
      <dgm:t>
        <a:bodyPr/>
        <a:lstStyle/>
        <a:p>
          <a:endParaRPr lang="en-US"/>
        </a:p>
      </dgm:t>
    </dgm:pt>
    <dgm:pt modelId="{45ED6FC0-C1B3-534A-89B4-F517263488DF}" type="sibTrans" cxnId="{A5BCCDD7-F546-7346-9890-71C362D80408}">
      <dgm:prSet/>
      <dgm:spPr/>
      <dgm:t>
        <a:bodyPr/>
        <a:lstStyle/>
        <a:p>
          <a:endParaRPr lang="en-US"/>
        </a:p>
      </dgm:t>
    </dgm:pt>
    <dgm:pt modelId="{A7D89804-4E05-394B-B5B3-09C52EC698DB}">
      <dgm:prSet phldrT="[Text]"/>
      <dgm:spPr/>
      <dgm:t>
        <a:bodyPr/>
        <a:lstStyle/>
        <a:p>
          <a:r>
            <a:rPr lang="en-US" dirty="0"/>
            <a:t>Heatmap </a:t>
          </a:r>
        </a:p>
      </dgm:t>
    </dgm:pt>
    <dgm:pt modelId="{C03715D1-1CE3-2A41-AAA9-D4617A46151E}" type="parTrans" cxnId="{CCCFBED9-FDC1-1141-8790-6D392B8A0C1D}">
      <dgm:prSet/>
      <dgm:spPr/>
      <dgm:t>
        <a:bodyPr/>
        <a:lstStyle/>
        <a:p>
          <a:endParaRPr lang="en-US"/>
        </a:p>
      </dgm:t>
    </dgm:pt>
    <dgm:pt modelId="{47BC9667-E163-E843-B110-DFD94E316456}" type="sibTrans" cxnId="{CCCFBED9-FDC1-1141-8790-6D392B8A0C1D}">
      <dgm:prSet/>
      <dgm:spPr/>
      <dgm:t>
        <a:bodyPr/>
        <a:lstStyle/>
        <a:p>
          <a:endParaRPr lang="en-US"/>
        </a:p>
      </dgm:t>
    </dgm:pt>
    <dgm:pt modelId="{D67C6902-D3D3-6D45-9B23-C2202DD7AD70}" type="pres">
      <dgm:prSet presAssocID="{192F2945-CE09-3A4D-86A5-39EB03F45019}" presName="Name0" presStyleCnt="0">
        <dgm:presLayoutVars>
          <dgm:dir/>
          <dgm:resizeHandles val="exact"/>
        </dgm:presLayoutVars>
      </dgm:prSet>
      <dgm:spPr/>
    </dgm:pt>
    <dgm:pt modelId="{11BA0285-6645-004F-AE2F-D3B4F6FF18C2}" type="pres">
      <dgm:prSet presAssocID="{61EF66EF-AE29-5D4B-9A20-93A44AC809CE}" presName="node" presStyleLbl="node1" presStyleIdx="0" presStyleCnt="3">
        <dgm:presLayoutVars>
          <dgm:bulletEnabled val="1"/>
        </dgm:presLayoutVars>
      </dgm:prSet>
      <dgm:spPr/>
    </dgm:pt>
    <dgm:pt modelId="{A47BE95F-F695-3B4C-A840-EDF82094BED7}" type="pres">
      <dgm:prSet presAssocID="{FF7E4718-2106-A745-B827-2CE1340412A3}" presName="sibTrans" presStyleLbl="sibTrans2D1" presStyleIdx="0" presStyleCnt="2"/>
      <dgm:spPr/>
    </dgm:pt>
    <dgm:pt modelId="{F7857A4E-E36E-2F48-9863-A8E4943AE9E3}" type="pres">
      <dgm:prSet presAssocID="{FF7E4718-2106-A745-B827-2CE1340412A3}" presName="connectorText" presStyleLbl="sibTrans2D1" presStyleIdx="0" presStyleCnt="2"/>
      <dgm:spPr/>
    </dgm:pt>
    <dgm:pt modelId="{ED2360A2-E4A2-8E45-A042-9D10CDE5E95C}" type="pres">
      <dgm:prSet presAssocID="{72BF8C1D-6A1F-E74D-A27F-1396DFFAA6B7}" presName="node" presStyleLbl="node1" presStyleIdx="1" presStyleCnt="3">
        <dgm:presLayoutVars>
          <dgm:bulletEnabled val="1"/>
        </dgm:presLayoutVars>
      </dgm:prSet>
      <dgm:spPr/>
    </dgm:pt>
    <dgm:pt modelId="{484093AE-70BE-204D-A07C-DF5EB181A7FD}" type="pres">
      <dgm:prSet presAssocID="{45ED6FC0-C1B3-534A-89B4-F517263488DF}" presName="sibTrans" presStyleLbl="sibTrans2D1" presStyleIdx="1" presStyleCnt="2"/>
      <dgm:spPr/>
    </dgm:pt>
    <dgm:pt modelId="{94EA944A-411C-DC49-97B5-5EA8CE376C2F}" type="pres">
      <dgm:prSet presAssocID="{45ED6FC0-C1B3-534A-89B4-F517263488DF}" presName="connectorText" presStyleLbl="sibTrans2D1" presStyleIdx="1" presStyleCnt="2"/>
      <dgm:spPr/>
    </dgm:pt>
    <dgm:pt modelId="{4EC55682-29DB-9749-9D2E-A78EE5FB10EE}" type="pres">
      <dgm:prSet presAssocID="{A7D89804-4E05-394B-B5B3-09C52EC698DB}" presName="node" presStyleLbl="node1" presStyleIdx="2" presStyleCnt="3">
        <dgm:presLayoutVars>
          <dgm:bulletEnabled val="1"/>
        </dgm:presLayoutVars>
      </dgm:prSet>
      <dgm:spPr/>
    </dgm:pt>
  </dgm:ptLst>
  <dgm:cxnLst>
    <dgm:cxn modelId="{B3986414-518F-C24F-AD51-E4BA4C5EA93B}" srcId="{192F2945-CE09-3A4D-86A5-39EB03F45019}" destId="{61EF66EF-AE29-5D4B-9A20-93A44AC809CE}" srcOrd="0" destOrd="0" parTransId="{B5A255B9-4A83-774C-A8B0-612B2194B564}" sibTransId="{FF7E4718-2106-A745-B827-2CE1340412A3}"/>
    <dgm:cxn modelId="{819AB71E-C042-C84D-8C2D-33E4160C982F}" type="presOf" srcId="{61EF66EF-AE29-5D4B-9A20-93A44AC809CE}" destId="{11BA0285-6645-004F-AE2F-D3B4F6FF18C2}" srcOrd="0" destOrd="0" presId="urn:microsoft.com/office/officeart/2005/8/layout/process1"/>
    <dgm:cxn modelId="{173D7122-086F-F04C-96EF-56F28BC96644}" type="presOf" srcId="{A7D89804-4E05-394B-B5B3-09C52EC698DB}" destId="{4EC55682-29DB-9749-9D2E-A78EE5FB10EE}" srcOrd="0" destOrd="0" presId="urn:microsoft.com/office/officeart/2005/8/layout/process1"/>
    <dgm:cxn modelId="{613D183F-C78B-EC40-A263-397276D17BCB}" type="presOf" srcId="{192F2945-CE09-3A4D-86A5-39EB03F45019}" destId="{D67C6902-D3D3-6D45-9B23-C2202DD7AD70}" srcOrd="0" destOrd="0" presId="urn:microsoft.com/office/officeart/2005/8/layout/process1"/>
    <dgm:cxn modelId="{7F2E5F4A-53D1-DB4D-8D35-54B2C021D38A}" type="presOf" srcId="{FF7E4718-2106-A745-B827-2CE1340412A3}" destId="{F7857A4E-E36E-2F48-9863-A8E4943AE9E3}" srcOrd="1" destOrd="0" presId="urn:microsoft.com/office/officeart/2005/8/layout/process1"/>
    <dgm:cxn modelId="{5B79E150-1CCA-4440-87BF-8C495AEC129C}" type="presOf" srcId="{72BF8C1D-6A1F-E74D-A27F-1396DFFAA6B7}" destId="{ED2360A2-E4A2-8E45-A042-9D10CDE5E95C}" srcOrd="0" destOrd="0" presId="urn:microsoft.com/office/officeart/2005/8/layout/process1"/>
    <dgm:cxn modelId="{98C643C6-7E99-7B46-A5E4-6ADF2417BF73}" type="presOf" srcId="{45ED6FC0-C1B3-534A-89B4-F517263488DF}" destId="{94EA944A-411C-DC49-97B5-5EA8CE376C2F}" srcOrd="1" destOrd="0" presId="urn:microsoft.com/office/officeart/2005/8/layout/process1"/>
    <dgm:cxn modelId="{A5BCCDD7-F546-7346-9890-71C362D80408}" srcId="{192F2945-CE09-3A4D-86A5-39EB03F45019}" destId="{72BF8C1D-6A1F-E74D-A27F-1396DFFAA6B7}" srcOrd="1" destOrd="0" parTransId="{6761841F-AC61-B647-AB44-0F39DA45CF36}" sibTransId="{45ED6FC0-C1B3-534A-89B4-F517263488DF}"/>
    <dgm:cxn modelId="{CCCFBED9-FDC1-1141-8790-6D392B8A0C1D}" srcId="{192F2945-CE09-3A4D-86A5-39EB03F45019}" destId="{A7D89804-4E05-394B-B5B3-09C52EC698DB}" srcOrd="2" destOrd="0" parTransId="{C03715D1-1CE3-2A41-AAA9-D4617A46151E}" sibTransId="{47BC9667-E163-E843-B110-DFD94E316456}"/>
    <dgm:cxn modelId="{8505D8E1-7F2E-974A-85AE-85BCD952B648}" type="presOf" srcId="{45ED6FC0-C1B3-534A-89B4-F517263488DF}" destId="{484093AE-70BE-204D-A07C-DF5EB181A7FD}" srcOrd="0" destOrd="0" presId="urn:microsoft.com/office/officeart/2005/8/layout/process1"/>
    <dgm:cxn modelId="{938C65E6-2718-DB4E-8689-BB5A0E08F242}" type="presOf" srcId="{FF7E4718-2106-A745-B827-2CE1340412A3}" destId="{A47BE95F-F695-3B4C-A840-EDF82094BED7}" srcOrd="0" destOrd="0" presId="urn:microsoft.com/office/officeart/2005/8/layout/process1"/>
    <dgm:cxn modelId="{F47B7FA0-F902-4E49-BB4B-853AF8EE3BF2}" type="presParOf" srcId="{D67C6902-D3D3-6D45-9B23-C2202DD7AD70}" destId="{11BA0285-6645-004F-AE2F-D3B4F6FF18C2}" srcOrd="0" destOrd="0" presId="urn:microsoft.com/office/officeart/2005/8/layout/process1"/>
    <dgm:cxn modelId="{D93D1D88-46E4-EA42-A428-64A19521717B}" type="presParOf" srcId="{D67C6902-D3D3-6D45-9B23-C2202DD7AD70}" destId="{A47BE95F-F695-3B4C-A840-EDF82094BED7}" srcOrd="1" destOrd="0" presId="urn:microsoft.com/office/officeart/2005/8/layout/process1"/>
    <dgm:cxn modelId="{4B42C89E-0921-B34B-BD2F-4726842D4764}" type="presParOf" srcId="{A47BE95F-F695-3B4C-A840-EDF82094BED7}" destId="{F7857A4E-E36E-2F48-9863-A8E4943AE9E3}" srcOrd="0" destOrd="0" presId="urn:microsoft.com/office/officeart/2005/8/layout/process1"/>
    <dgm:cxn modelId="{2CE3438A-452D-C54B-88B3-27EDBE47F779}" type="presParOf" srcId="{D67C6902-D3D3-6D45-9B23-C2202DD7AD70}" destId="{ED2360A2-E4A2-8E45-A042-9D10CDE5E95C}" srcOrd="2" destOrd="0" presId="urn:microsoft.com/office/officeart/2005/8/layout/process1"/>
    <dgm:cxn modelId="{9F6D4E56-7519-3742-8672-686E46C6007F}" type="presParOf" srcId="{D67C6902-D3D3-6D45-9B23-C2202DD7AD70}" destId="{484093AE-70BE-204D-A07C-DF5EB181A7FD}" srcOrd="3" destOrd="0" presId="urn:microsoft.com/office/officeart/2005/8/layout/process1"/>
    <dgm:cxn modelId="{3133EB48-6062-D14D-A449-9A31DF461808}" type="presParOf" srcId="{484093AE-70BE-204D-A07C-DF5EB181A7FD}" destId="{94EA944A-411C-DC49-97B5-5EA8CE376C2F}" srcOrd="0" destOrd="0" presId="urn:microsoft.com/office/officeart/2005/8/layout/process1"/>
    <dgm:cxn modelId="{3D0B2B1C-AF63-0545-B076-880CF9B9B62A}" type="presParOf" srcId="{D67C6902-D3D3-6D45-9B23-C2202DD7AD70}" destId="{4EC55682-29DB-9749-9D2E-A78EE5FB10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A0285-6645-004F-AE2F-D3B4F6FF18C2}">
      <dsp:nvSpPr>
        <dsp:cNvPr id="0" name=""/>
        <dsp:cNvSpPr/>
      </dsp:nvSpPr>
      <dsp:spPr>
        <a:xfrm>
          <a:off x="3677" y="1610932"/>
          <a:ext cx="1099287" cy="6595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Collection of genes </a:t>
          </a:r>
        </a:p>
      </dsp:txBody>
      <dsp:txXfrm>
        <a:off x="22995" y="1630250"/>
        <a:ext cx="1060651" cy="620936"/>
      </dsp:txXfrm>
    </dsp:sp>
    <dsp:sp modelId="{A47BE95F-F695-3B4C-A840-EDF82094BED7}">
      <dsp:nvSpPr>
        <dsp:cNvPr id="0" name=""/>
        <dsp:cNvSpPr/>
      </dsp:nvSpPr>
      <dsp:spPr>
        <a:xfrm>
          <a:off x="1212894" y="1804406"/>
          <a:ext cx="233049" cy="272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12894" y="1858931"/>
        <a:ext cx="163134" cy="163573"/>
      </dsp:txXfrm>
    </dsp:sp>
    <dsp:sp modelId="{ED2360A2-E4A2-8E45-A042-9D10CDE5E95C}">
      <dsp:nvSpPr>
        <dsp:cNvPr id="0" name=""/>
        <dsp:cNvSpPr/>
      </dsp:nvSpPr>
      <dsp:spPr>
        <a:xfrm>
          <a:off x="1542681" y="1610932"/>
          <a:ext cx="1099287" cy="6595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 terms </a:t>
          </a:r>
        </a:p>
      </dsp:txBody>
      <dsp:txXfrm>
        <a:off x="1561999" y="1630250"/>
        <a:ext cx="1060651" cy="620936"/>
      </dsp:txXfrm>
    </dsp:sp>
    <dsp:sp modelId="{484093AE-70BE-204D-A07C-DF5EB181A7FD}">
      <dsp:nvSpPr>
        <dsp:cNvPr id="0" name=""/>
        <dsp:cNvSpPr/>
      </dsp:nvSpPr>
      <dsp:spPr>
        <a:xfrm>
          <a:off x="2751897" y="1804406"/>
          <a:ext cx="233049" cy="272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751897" y="1858931"/>
        <a:ext cx="163134" cy="163573"/>
      </dsp:txXfrm>
    </dsp:sp>
    <dsp:sp modelId="{4EC55682-29DB-9749-9D2E-A78EE5FB10EE}">
      <dsp:nvSpPr>
        <dsp:cNvPr id="0" name=""/>
        <dsp:cNvSpPr/>
      </dsp:nvSpPr>
      <dsp:spPr>
        <a:xfrm>
          <a:off x="3081684" y="1610932"/>
          <a:ext cx="1099287" cy="6595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Heatmap </a:t>
          </a:r>
        </a:p>
      </dsp:txBody>
      <dsp:txXfrm>
        <a:off x="3101002" y="1630250"/>
        <a:ext cx="1060651" cy="620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handwriting/q/question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7A09-8F5F-9C45-A7AA-0F769F47A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/>
              <a:t>Epigenetic Regulation of Maize Gene Expression Responses to Environmental Stress 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E4815-1222-F940-BC23-339EC3D1D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>
              <a:lnSpc>
                <a:spcPct val="170000"/>
              </a:lnSpc>
            </a:pPr>
            <a:r>
              <a:rPr lang="en-US" sz="2000" dirty="0">
                <a:solidFill>
                  <a:schemeClr val="tx1"/>
                </a:solidFill>
              </a:rPr>
              <a:t>Carlos Salazar </a:t>
            </a:r>
          </a:p>
          <a:p>
            <a:pPr algn="ctr">
              <a:lnSpc>
                <a:spcPct val="170000"/>
              </a:lnSpc>
            </a:pPr>
            <a:r>
              <a:rPr lang="en-US" sz="2000" dirty="0">
                <a:solidFill>
                  <a:schemeClr val="tx1"/>
                </a:solidFill>
              </a:rPr>
              <a:t>Majors : Biology &amp; Biochemistry </a:t>
            </a:r>
          </a:p>
          <a:p>
            <a:pPr algn="ctr">
              <a:lnSpc>
                <a:spcPct val="170000"/>
              </a:lnSpc>
            </a:pPr>
            <a:r>
              <a:rPr lang="en-US" sz="2000" dirty="0"/>
              <a:t>Mentor: Dr. Madzima </a:t>
            </a:r>
          </a:p>
          <a:p>
            <a:pPr algn="ctr">
              <a:lnSpc>
                <a:spcPct val="170000"/>
              </a:lnSpc>
            </a:pPr>
            <a:r>
              <a:rPr lang="en-US" sz="2000" dirty="0"/>
              <a:t>Division of Biological Sciences, School of STEM</a:t>
            </a:r>
          </a:p>
        </p:txBody>
      </p:sp>
    </p:spTree>
    <p:extLst>
      <p:ext uri="{BB962C8B-B14F-4D97-AF65-F5344CB8AC3E}">
        <p14:creationId xmlns:p14="http://schemas.microsoft.com/office/powerpoint/2010/main" val="137682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1AB8-1496-774C-9094-E873B805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pic>
        <p:nvPicPr>
          <p:cNvPr id="5" name="Content Placeholder 4" descr="Venn diagram&#10;&#10;Description automatically generated">
            <a:extLst>
              <a:ext uri="{FF2B5EF4-FFF2-40B4-BE49-F238E27FC236}">
                <a16:creationId xmlns:a16="http://schemas.microsoft.com/office/drawing/2014/main" id="{CB297138-FE3B-894C-847A-1926F6923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59" t="20222" r="17310" b="11052"/>
          <a:stretch/>
        </p:blipFill>
        <p:spPr>
          <a:xfrm>
            <a:off x="2887578" y="2310063"/>
            <a:ext cx="4331369" cy="36174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444DC6-17A7-6447-A02E-B5E938E053C7}"/>
              </a:ext>
            </a:extLst>
          </p:cNvPr>
          <p:cNvSpPr txBox="1"/>
          <p:nvPr/>
        </p:nvSpPr>
        <p:spPr>
          <a:xfrm rot="18318406">
            <a:off x="2312125" y="3290501"/>
            <a:ext cx="15414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Mop1 WT ABA / WT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170EF-B19C-A647-997C-FE6994D0F7B7}"/>
              </a:ext>
            </a:extLst>
          </p:cNvPr>
          <p:cNvSpPr txBox="1"/>
          <p:nvPr/>
        </p:nvSpPr>
        <p:spPr>
          <a:xfrm rot="20412365">
            <a:off x="3237309" y="2275363"/>
            <a:ext cx="18109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Mop1-1 MUT / Mop1 WT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DBE08-DA93-8F46-AAA9-42D5AE2BDA29}"/>
              </a:ext>
            </a:extLst>
          </p:cNvPr>
          <p:cNvSpPr txBox="1"/>
          <p:nvPr/>
        </p:nvSpPr>
        <p:spPr>
          <a:xfrm rot="464073">
            <a:off x="5061311" y="2287601"/>
            <a:ext cx="232810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Mop1-1 mut ABA/ Mop1 MUT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89B87-CFE7-4F4B-9B62-451334A99BBB}"/>
              </a:ext>
            </a:extLst>
          </p:cNvPr>
          <p:cNvSpPr txBox="1"/>
          <p:nvPr/>
        </p:nvSpPr>
        <p:spPr>
          <a:xfrm rot="2429619">
            <a:off x="6289193" y="3574253"/>
            <a:ext cx="25859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Mop1-1 mut ABA/ Mop1 WT ABA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020F7-C431-E44C-8287-B828FE78D7D6}"/>
              </a:ext>
            </a:extLst>
          </p:cNvPr>
          <p:cNvSpPr txBox="1"/>
          <p:nvPr/>
        </p:nvSpPr>
        <p:spPr>
          <a:xfrm>
            <a:off x="5680613" y="731836"/>
            <a:ext cx="3803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Vendramin</a:t>
            </a:r>
            <a:r>
              <a:rPr lang="en-US" dirty="0"/>
              <a:t> et al study grouped differentially expressed genes Into 4 categories. We chose to analyze the perimeter for overlaps. </a:t>
            </a:r>
          </a:p>
        </p:txBody>
      </p:sp>
    </p:spTree>
    <p:extLst>
      <p:ext uri="{BB962C8B-B14F-4D97-AF65-F5344CB8AC3E}">
        <p14:creationId xmlns:p14="http://schemas.microsoft.com/office/powerpoint/2010/main" val="369922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EA52-5D2E-6A44-99EB-AAA6027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B43F5-1AC9-814D-BFB8-EE4BF68E350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From Vendtamin et al study of “Epigenetic Regulation of ABA-Induced Transcriptional Responses in Maize” we collected gene ID’s and used a singular enrichment analysis in order to gain “GO Terms” for the genes.</a:t>
                </a:r>
              </a:p>
              <a:p>
                <a:r>
                  <a:rPr lang="en-US" dirty="0"/>
                  <a:t>We filtered for statistically significant groups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≤.05</m:t>
                    </m:r>
                  </m:oMath>
                </a14:m>
                <a:r>
                  <a:rPr lang="en-US" dirty="0"/>
                  <a:t>). </a:t>
                </a:r>
              </a:p>
              <a:p>
                <a:r>
                  <a:rPr lang="en-US" dirty="0"/>
                  <a:t>Created  gene heatmap of the statistically significant groups.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B43F5-1AC9-814D-BFB8-EE4BF68E3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03" t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713FFD-E843-F445-B096-EAC5B7ECB06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66497616"/>
              </p:ext>
            </p:extLst>
          </p:nvPr>
        </p:nvGraphicFramePr>
        <p:xfrm>
          <a:off x="5089525" y="2160588"/>
          <a:ext cx="4184650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CB1D3B-2D8A-D643-9B12-51C6BE18E4F6}"/>
                  </a:ext>
                </a:extLst>
              </p:cNvPr>
              <p:cNvSpPr txBox="1"/>
              <p:nvPr/>
            </p:nvSpPr>
            <p:spPr>
              <a:xfrm>
                <a:off x="7620000" y="2951747"/>
                <a:ext cx="10106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Filtered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≤.05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CB1D3B-2D8A-D643-9B12-51C6BE18E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2951747"/>
                <a:ext cx="1010653" cy="646331"/>
              </a:xfrm>
              <a:prstGeom prst="rect">
                <a:avLst/>
              </a:prstGeom>
              <a:blipFill>
                <a:blip r:embed="rId8"/>
                <a:stretch>
                  <a:fillRect l="-5000" t="-3846" r="-10000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698677-C415-7247-A8A1-9B1D3579F197}"/>
              </a:ext>
            </a:extLst>
          </p:cNvPr>
          <p:cNvSpPr txBox="1"/>
          <p:nvPr/>
        </p:nvSpPr>
        <p:spPr>
          <a:xfrm>
            <a:off x="5965825" y="2951746"/>
            <a:ext cx="1010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 analysis </a:t>
            </a:r>
          </a:p>
        </p:txBody>
      </p:sp>
    </p:spTree>
    <p:extLst>
      <p:ext uri="{BB962C8B-B14F-4D97-AF65-F5344CB8AC3E}">
        <p14:creationId xmlns:p14="http://schemas.microsoft.com/office/powerpoint/2010/main" val="70092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BB05-0470-C046-8B88-2F21856C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53D3E-8867-1F41-9691-451851DF1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691" y="372630"/>
            <a:ext cx="6167870" cy="6167870"/>
          </a:xfrm>
        </p:spPr>
      </p:pic>
    </p:spTree>
    <p:extLst>
      <p:ext uri="{BB962C8B-B14F-4D97-AF65-F5344CB8AC3E}">
        <p14:creationId xmlns:p14="http://schemas.microsoft.com/office/powerpoint/2010/main" val="904248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A5E4-88A5-D148-A5F1-DB39170E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74502FC7-B879-B44B-806D-3497A75719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24" y="1930400"/>
            <a:ext cx="6941233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3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4275-1E15-8C4E-B91A-4FF03CF8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7" name="Content Placeholder 6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D310E901-7BA8-A947-A92A-5B9DA37840D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26" y="1251284"/>
            <a:ext cx="7507706" cy="5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81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FF3E-531A-894E-8E62-3C2D5D09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73B0A-FB3C-3C45-8AFE-55532FC0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5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F2D2-F18E-9F4C-912F-05D9B0BA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12EC3-1C60-384F-BA11-4031AE4C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0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F13D-BCF8-EA40-B1BB-2641654E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What is Epigenetics?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B788905-9ABB-9443-9EB0-D236844A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24539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0365CA-A65A-4915-83D6-4E13EBA20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endParaRPr lang="en-US" sz="15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F560DC-94FF-A14C-9668-A9CE404E3EF7}"/>
              </a:ext>
            </a:extLst>
          </p:cNvPr>
          <p:cNvGrpSpPr/>
          <p:nvPr/>
        </p:nvGrpSpPr>
        <p:grpSpPr>
          <a:xfrm>
            <a:off x="6096000" y="2388261"/>
            <a:ext cx="3706386" cy="2245398"/>
            <a:chOff x="2173032" y="3390900"/>
            <a:chExt cx="4448994" cy="27513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FC4203-36D5-934D-84A3-2AA6415C0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547" r="26131"/>
            <a:stretch/>
          </p:blipFill>
          <p:spPr>
            <a:xfrm>
              <a:off x="2387395" y="3390900"/>
              <a:ext cx="4070555" cy="2751394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76DCD8-C61D-5544-8ED9-87727B6C0DC4}"/>
                </a:ext>
              </a:extLst>
            </p:cNvPr>
            <p:cNvSpPr/>
            <p:nvPr/>
          </p:nvSpPr>
          <p:spPr>
            <a:xfrm rot="1206450">
              <a:off x="5796116" y="4129549"/>
              <a:ext cx="825910" cy="324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34207-B187-9B41-ABBC-F5521660EF60}"/>
                </a:ext>
              </a:extLst>
            </p:cNvPr>
            <p:cNvSpPr/>
            <p:nvPr/>
          </p:nvSpPr>
          <p:spPr>
            <a:xfrm rot="20583339">
              <a:off x="2173032" y="4148319"/>
              <a:ext cx="825910" cy="324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290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48DF-9956-5346-92E3-F3EFC883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that Affect Epigenetics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6D915C-CFBA-A943-9701-426865AA7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385774"/>
            <a:ext cx="8596312" cy="34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7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B358-6D98-0E49-A131-88C76EF3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Protein of Interest Mediator of paramutation1 (MOP1)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9D26D8D-025B-914F-9AE6-2A0C57035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774" y="2160588"/>
            <a:ext cx="7962490" cy="3881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D7C7D0-A1B1-AC40-A437-6F4DB6261145}"/>
              </a:ext>
            </a:extLst>
          </p:cNvPr>
          <p:cNvSpPr txBox="1"/>
          <p:nvPr/>
        </p:nvSpPr>
        <p:spPr>
          <a:xfrm>
            <a:off x="6639339" y="1421924"/>
            <a:ext cx="3034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Mop1 is RNA dependent RNA polymerase that makes dsRNA.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82D-0E63-9C4B-AC0D-E8C7779E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MOP1 MUTAGENISIS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16D11D-65C9-9943-92C8-82BBAB4B75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609" y="1930400"/>
            <a:ext cx="5852101" cy="321865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2D71E8-72C3-E645-B47E-F8BBB7874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06407"/>
            <a:ext cx="3916030" cy="4641993"/>
          </a:xfrm>
        </p:spPr>
        <p:txBody>
          <a:bodyPr>
            <a:normAutofit/>
          </a:bodyPr>
          <a:lstStyle/>
          <a:p>
            <a:r>
              <a:rPr lang="en-US" dirty="0"/>
              <a:t>Part a shows where the lesions happened in MOP1 gene</a:t>
            </a:r>
          </a:p>
          <a:p>
            <a:r>
              <a:rPr lang="en-US" dirty="0"/>
              <a:t>Part B is showing the insertion that occurred shown in part a.</a:t>
            </a:r>
          </a:p>
          <a:p>
            <a:endParaRPr lang="en-US" dirty="0"/>
          </a:p>
          <a:p>
            <a:r>
              <a:rPr lang="en-US" dirty="0"/>
              <a:t>Mop1 gene has transposable elements in transposon four that disrupts the open reading frame of the gene, rendering It nonfunctional.</a:t>
            </a:r>
          </a:p>
          <a:p>
            <a:r>
              <a:rPr lang="en-US" dirty="0"/>
              <a:t>MU is mutator transposable element. Mu is added to exon 4, breaks up coding sequence</a:t>
            </a:r>
          </a:p>
        </p:txBody>
      </p:sp>
    </p:spTree>
    <p:extLst>
      <p:ext uri="{BB962C8B-B14F-4D97-AF65-F5344CB8AC3E}">
        <p14:creationId xmlns:p14="http://schemas.microsoft.com/office/powerpoint/2010/main" val="663839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58206-0868-4B47-A86A-3043DFF60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 of MOP1 Modifications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BAA93B6-A5BC-8044-9103-2AB9B1A21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41D354D-741A-1A4A-82BF-915F31A4C1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MOP1 Protein is important for growth and development</a:t>
            </a:r>
          </a:p>
          <a:p>
            <a:r>
              <a:rPr lang="en-US" dirty="0"/>
              <a:t> Mutants exhibit pleiotropic developmental phenotypes. </a:t>
            </a:r>
          </a:p>
          <a:p>
            <a:r>
              <a:rPr lang="en-US" dirty="0"/>
              <a:t>MOP1 directly and indirectly regulates epigenetic expression of many genes. </a:t>
            </a:r>
          </a:p>
          <a:p>
            <a:r>
              <a:rPr lang="en-US" dirty="0"/>
              <a:t>Mop1 mutation affects plant development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7490F4-F419-4F4F-8AA5-103365A83BDB}"/>
              </a:ext>
            </a:extLst>
          </p:cNvPr>
          <p:cNvGrpSpPr/>
          <p:nvPr/>
        </p:nvGrpSpPr>
        <p:grpSpPr>
          <a:xfrm>
            <a:off x="574771" y="1249874"/>
            <a:ext cx="1876219" cy="2553478"/>
            <a:chOff x="-1400553" y="794634"/>
            <a:chExt cx="1876219" cy="25534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0300D5-119B-6342-B7E2-A6B8E8E00039}"/>
                </a:ext>
              </a:extLst>
            </p:cNvPr>
            <p:cNvSpPr txBox="1"/>
            <p:nvPr/>
          </p:nvSpPr>
          <p:spPr>
            <a:xfrm>
              <a:off x="-1400553" y="794634"/>
              <a:ext cx="1796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 tassel</a:t>
              </a:r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0D645E95-8BA4-8547-AAE7-3A54CD24BF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017" b="49096"/>
            <a:stretch/>
          </p:blipFill>
          <p:spPr bwMode="auto">
            <a:xfrm>
              <a:off x="-1319733" y="1227092"/>
              <a:ext cx="1795399" cy="21210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0EF4D6-1B9C-5B4A-83A8-23AC83E55C6D}"/>
                </a:ext>
              </a:extLst>
            </p:cNvPr>
            <p:cNvSpPr txBox="1"/>
            <p:nvPr/>
          </p:nvSpPr>
          <p:spPr>
            <a:xfrm>
              <a:off x="-1319733" y="2843908"/>
              <a:ext cx="10023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2"/>
                  </a:solidFill>
                  <a:latin typeface="Segoe UI Semibold" pitchFamily="34" charset="0"/>
                </a:rPr>
                <a:t>WT</a:t>
              </a: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E90365-F865-4D4B-8E84-D165869D1BC2}"/>
              </a:ext>
            </a:extLst>
          </p:cNvPr>
          <p:cNvSpPr/>
          <p:nvPr/>
        </p:nvSpPr>
        <p:spPr>
          <a:xfrm>
            <a:off x="395974" y="1249874"/>
            <a:ext cx="2184338" cy="264720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57201E-D81D-2C4E-839E-3BF885563975}"/>
              </a:ext>
            </a:extLst>
          </p:cNvPr>
          <p:cNvGrpSpPr/>
          <p:nvPr/>
        </p:nvGrpSpPr>
        <p:grpSpPr>
          <a:xfrm>
            <a:off x="395975" y="1221654"/>
            <a:ext cx="5116552" cy="5309775"/>
            <a:chOff x="395974" y="1221654"/>
            <a:chExt cx="5409403" cy="54375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0FA22C-D728-A54F-AC9C-429DC6EAFA7A}"/>
                </a:ext>
              </a:extLst>
            </p:cNvPr>
            <p:cNvSpPr/>
            <p:nvPr/>
          </p:nvSpPr>
          <p:spPr>
            <a:xfrm>
              <a:off x="2580312" y="6012912"/>
              <a:ext cx="322506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Failed emergence of a feminized terminal inflorescence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11AC9E-4089-E046-981B-4DD747E47125}"/>
                </a:ext>
              </a:extLst>
            </p:cNvPr>
            <p:cNvSpPr txBox="1"/>
            <p:nvPr/>
          </p:nvSpPr>
          <p:spPr>
            <a:xfrm>
              <a:off x="587613" y="5454588"/>
              <a:ext cx="110006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3"/>
                  </a:solidFill>
                  <a:latin typeface="Segoe UI Semibold" pitchFamily="34" charset="0"/>
                </a:rPr>
                <a:t>MUTANT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1CC61FD-8785-8E48-AB85-3970866992BB}"/>
                </a:ext>
              </a:extLst>
            </p:cNvPr>
            <p:cNvGrpSpPr/>
            <p:nvPr/>
          </p:nvGrpSpPr>
          <p:grpSpPr>
            <a:xfrm>
              <a:off x="395974" y="1221654"/>
              <a:ext cx="4165551" cy="5226529"/>
              <a:chOff x="389604" y="1284457"/>
              <a:chExt cx="4165551" cy="522652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E18488A-51C6-9445-9D2D-D174FE21178F}"/>
                  </a:ext>
                </a:extLst>
              </p:cNvPr>
              <p:cNvGrpSpPr/>
              <p:nvPr/>
            </p:nvGrpSpPr>
            <p:grpSpPr>
              <a:xfrm>
                <a:off x="2644578" y="1761886"/>
                <a:ext cx="1895647" cy="4323886"/>
                <a:chOff x="2523301" y="914401"/>
                <a:chExt cx="2485050" cy="5886002"/>
              </a:xfrm>
            </p:grpSpPr>
            <p:pic>
              <p:nvPicPr>
                <p:cNvPr id="20" name="Picture 3">
                  <a:extLst>
                    <a:ext uri="{FF2B5EF4-FFF2-40B4-BE49-F238E27FC236}">
                      <a16:creationId xmlns:a16="http://schemas.microsoft.com/office/drawing/2014/main" id="{FF4C517B-6AEC-A94D-B289-44F8C78FD5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680"/>
                <a:stretch/>
              </p:blipFill>
              <p:spPr bwMode="auto">
                <a:xfrm>
                  <a:off x="2523301" y="914401"/>
                  <a:ext cx="2485050" cy="58860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FFFFF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1E4C526-CE3A-DF4E-B8C8-8F1A94742029}"/>
                    </a:ext>
                  </a:extLst>
                </p:cNvPr>
                <p:cNvSpPr txBox="1"/>
                <p:nvPr/>
              </p:nvSpPr>
              <p:spPr>
                <a:xfrm>
                  <a:off x="2816817" y="3110983"/>
                  <a:ext cx="1529730" cy="439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chemeClr val="bg2"/>
                      </a:solidFill>
                      <a:latin typeface="Segoe UI Semibold" pitchFamily="34" charset="0"/>
                    </a:rPr>
                    <a:t>MUTANT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86C8E75-2F83-F349-85B2-205D6189BC10}"/>
                    </a:ext>
                  </a:extLst>
                </p:cNvPr>
                <p:cNvSpPr txBox="1"/>
                <p:nvPr/>
              </p:nvSpPr>
              <p:spPr>
                <a:xfrm>
                  <a:off x="2804785" y="6061631"/>
                  <a:ext cx="1541759" cy="439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chemeClr val="bg2"/>
                      </a:solidFill>
                      <a:latin typeface="Segoe UI Semibold" pitchFamily="34" charset="0"/>
                    </a:rPr>
                    <a:t>MUTANT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EB9DDA-E008-AC48-A3E1-81BC4FBB1B9E}"/>
                  </a:ext>
                </a:extLst>
              </p:cNvPr>
              <p:cNvSpPr txBox="1"/>
              <p:nvPr/>
            </p:nvSpPr>
            <p:spPr>
              <a:xfrm>
                <a:off x="2758628" y="1284457"/>
                <a:ext cx="1796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Feminized tassel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8555B3F-8BB3-8040-B226-68290FA04D58}"/>
                  </a:ext>
                </a:extLst>
              </p:cNvPr>
              <p:cNvGrpSpPr/>
              <p:nvPr/>
            </p:nvGrpSpPr>
            <p:grpSpPr>
              <a:xfrm>
                <a:off x="389604" y="3959879"/>
                <a:ext cx="2046850" cy="2551107"/>
                <a:chOff x="-6436557" y="3879913"/>
                <a:chExt cx="2046850" cy="2551107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51EBA22-CE82-824E-A57E-6DE56AE4239B}"/>
                    </a:ext>
                  </a:extLst>
                </p:cNvPr>
                <p:cNvSpPr txBox="1"/>
                <p:nvPr/>
              </p:nvSpPr>
              <p:spPr>
                <a:xfrm>
                  <a:off x="-6436557" y="6061688"/>
                  <a:ext cx="18924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Barren tassel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F0C53F8-CC56-9741-BE59-031E273104DE}"/>
                    </a:ext>
                  </a:extLst>
                </p:cNvPr>
                <p:cNvGrpSpPr/>
                <p:nvPr/>
              </p:nvGrpSpPr>
              <p:grpSpPr>
                <a:xfrm>
                  <a:off x="-6185105" y="3879913"/>
                  <a:ext cx="1795398" cy="2131020"/>
                  <a:chOff x="-6033611" y="3876699"/>
                  <a:chExt cx="2320416" cy="2895172"/>
                </a:xfrm>
              </p:grpSpPr>
              <p:pic>
                <p:nvPicPr>
                  <p:cNvPr id="18" name="Picture 3">
                    <a:extLst>
                      <a:ext uri="{FF2B5EF4-FFF2-40B4-BE49-F238E27FC236}">
                        <a16:creationId xmlns:a16="http://schemas.microsoft.com/office/drawing/2014/main" id="{44C7EB20-14EE-A14B-A4C4-0A846ADEBE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8856" r="49017"/>
                  <a:stretch/>
                </p:blipFill>
                <p:spPr bwMode="auto">
                  <a:xfrm>
                    <a:off x="-6033611" y="3876699"/>
                    <a:ext cx="2320416" cy="289517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FFFFF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CB8391F-34BB-4046-80FF-8B0FE237CC77}"/>
                      </a:ext>
                    </a:extLst>
                  </p:cNvPr>
                  <p:cNvSpPr txBox="1"/>
                  <p:nvPr/>
                </p:nvSpPr>
                <p:spPr>
                  <a:xfrm>
                    <a:off x="-5985855" y="6176457"/>
                    <a:ext cx="1421746" cy="4390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500" b="1" dirty="0">
                        <a:solidFill>
                          <a:schemeClr val="bg2"/>
                        </a:solidFill>
                        <a:latin typeface="Segoe UI Semibold" pitchFamily="34" charset="0"/>
                      </a:rPr>
                      <a:t>MUTANT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8527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EC74-334E-234A-8C68-DFFFC594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Maize Research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BDFB1-4B7A-B345-B616-DB750C9E75F9}"/>
              </a:ext>
            </a:extLst>
          </p:cNvPr>
          <p:cNvGrpSpPr/>
          <p:nvPr/>
        </p:nvGrpSpPr>
        <p:grpSpPr>
          <a:xfrm>
            <a:off x="3759577" y="1564827"/>
            <a:ext cx="5514425" cy="4534568"/>
            <a:chOff x="755576" y="1800946"/>
            <a:chExt cx="7416824" cy="49531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6D4425-32B5-8F4A-9BFA-545FCA05C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800946"/>
              <a:ext cx="6334803" cy="49531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8E7E1A-EC51-E847-B9C1-633545493111}"/>
                </a:ext>
              </a:extLst>
            </p:cNvPr>
            <p:cNvSpPr txBox="1"/>
            <p:nvPr/>
          </p:nvSpPr>
          <p:spPr>
            <a:xfrm>
              <a:off x="5629106" y="4981839"/>
              <a:ext cx="2543294" cy="4740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Animal Feed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F7623D-D329-EF4C-8363-6C1372B273FE}"/>
                </a:ext>
              </a:extLst>
            </p:cNvPr>
            <p:cNvSpPr txBox="1"/>
            <p:nvPr/>
          </p:nvSpPr>
          <p:spPr>
            <a:xfrm>
              <a:off x="5929024" y="4165756"/>
              <a:ext cx="1740087" cy="4740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Fuel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FC2253-96B8-A64E-9F62-C3B2432DECE9}"/>
                </a:ext>
              </a:extLst>
            </p:cNvPr>
            <p:cNvSpPr txBox="1"/>
            <p:nvPr/>
          </p:nvSpPr>
          <p:spPr>
            <a:xfrm>
              <a:off x="6081334" y="3234496"/>
              <a:ext cx="1740087" cy="4740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Food etc.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0799C5-F860-934F-B494-5086F318A818}"/>
                </a:ext>
              </a:extLst>
            </p:cNvPr>
            <p:cNvCxnSpPr>
              <a:stCxn id="6" idx="1"/>
            </p:cNvCxnSpPr>
            <p:nvPr/>
          </p:nvCxnSpPr>
          <p:spPr>
            <a:xfrm flipH="1">
              <a:off x="5120591" y="5218862"/>
              <a:ext cx="508515" cy="245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79068E9-5784-5D49-9D1B-F1D5C6B625EC}"/>
                </a:ext>
              </a:extLst>
            </p:cNvPr>
            <p:cNvCxnSpPr/>
            <p:nvPr/>
          </p:nvCxnSpPr>
          <p:spPr>
            <a:xfrm flipH="1">
              <a:off x="5420505" y="4422235"/>
              <a:ext cx="5085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4D2E02E-7BF6-954D-BE10-2AEA712C9CB8}"/>
                </a:ext>
              </a:extLst>
            </p:cNvPr>
            <p:cNvCxnSpPr/>
            <p:nvPr/>
          </p:nvCxnSpPr>
          <p:spPr>
            <a:xfrm flipH="1">
              <a:off x="5629107" y="3496106"/>
              <a:ext cx="452230" cy="261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3A3E944-8F54-7642-8723-236DC0D87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63" y="1641654"/>
            <a:ext cx="2712785" cy="40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7613-729C-AF47-A9CD-00EAF448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2CFE0-CEBC-414E-B44B-2D2655E83E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this mop1 mediated DNA methylation pathway affects gene expression in maize?</a:t>
            </a:r>
          </a:p>
          <a:p>
            <a:r>
              <a:rPr lang="en-US" dirty="0"/>
              <a:t>How epigenetics affects plants respond to abiotic stress?</a:t>
            </a:r>
          </a:p>
          <a:p>
            <a:endParaRPr lang="en-US" dirty="0"/>
          </a:p>
        </p:txBody>
      </p:sp>
      <p:pic>
        <p:nvPicPr>
          <p:cNvPr id="6" name="Content Placeholder 5" descr="Text, whiteboard&#10;&#10;Description automatically generated">
            <a:extLst>
              <a:ext uri="{FF2B5EF4-FFF2-40B4-BE49-F238E27FC236}">
                <a16:creationId xmlns:a16="http://schemas.microsoft.com/office/drawing/2014/main" id="{0BF1B9EE-740E-7D42-B744-78AC6BEFF5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9525" y="2706423"/>
            <a:ext cx="4184650" cy="2789766"/>
          </a:xfrm>
        </p:spPr>
      </p:pic>
    </p:spTree>
    <p:extLst>
      <p:ext uri="{BB962C8B-B14F-4D97-AF65-F5344CB8AC3E}">
        <p14:creationId xmlns:p14="http://schemas.microsoft.com/office/powerpoint/2010/main" val="63748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E2501-B4A9-5146-BDA8-73DAA960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abiotic stressor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663CE6-19F3-5D4F-890F-488561B30B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19" y="2463006"/>
            <a:ext cx="3071627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A18427-AC50-B24A-8DA6-9261035585CC}"/>
              </a:ext>
            </a:extLst>
          </p:cNvPr>
          <p:cNvSpPr txBox="1"/>
          <p:nvPr/>
        </p:nvSpPr>
        <p:spPr>
          <a:xfrm>
            <a:off x="4555958" y="2463006"/>
            <a:ext cx="41067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Abscisic acid (ABA) Is a plant hormone that accumulates in response to abiotic stressor. </a:t>
            </a:r>
          </a:p>
          <a:p>
            <a:endParaRPr lang="en-US" dirty="0"/>
          </a:p>
          <a:p>
            <a:r>
              <a:rPr lang="en-US" dirty="0"/>
              <a:t>To understand how epigenetics and abiotic stress affect gene expression Our Mop1 mutants and wild  types are subject to induced stress by ABA. </a:t>
            </a:r>
          </a:p>
          <a:p>
            <a:endParaRPr lang="en-US" dirty="0"/>
          </a:p>
          <a:p>
            <a:r>
              <a:rPr lang="en-US" dirty="0"/>
              <a:t>RNA from these samples were subjected to RNA sequencing and bioinformatic analysis. </a:t>
            </a:r>
          </a:p>
        </p:txBody>
      </p:sp>
    </p:spTree>
    <p:extLst>
      <p:ext uri="{BB962C8B-B14F-4D97-AF65-F5344CB8AC3E}">
        <p14:creationId xmlns:p14="http://schemas.microsoft.com/office/powerpoint/2010/main" val="26351881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3162</TotalTime>
  <Words>394</Words>
  <Application>Microsoft Macintosh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Cambria Math</vt:lpstr>
      <vt:lpstr>Segoe UI Semibold</vt:lpstr>
      <vt:lpstr>Trebuchet MS</vt:lpstr>
      <vt:lpstr>Wingdings 3</vt:lpstr>
      <vt:lpstr>Facet</vt:lpstr>
      <vt:lpstr>Epigenetic Regulation of Maize Gene Expression Responses to Environmental Stress   </vt:lpstr>
      <vt:lpstr>What is Epigenetics?</vt:lpstr>
      <vt:lpstr>Factors that Affect Epigenetics</vt:lpstr>
      <vt:lpstr>Our Protein of Interest Mediator of paramutation1 (MOP1)</vt:lpstr>
      <vt:lpstr>MOP1 MUTAGENISIS</vt:lpstr>
      <vt:lpstr>Previous Studies of MOP1 Modifications</vt:lpstr>
      <vt:lpstr>Importance of Maize Research</vt:lpstr>
      <vt:lpstr>Question</vt:lpstr>
      <vt:lpstr>Simulating abiotic stressor</vt:lpstr>
      <vt:lpstr>Method</vt:lpstr>
      <vt:lpstr>Method</vt:lpstr>
      <vt:lpstr>Results </vt:lpstr>
      <vt:lpstr>Results </vt:lpstr>
      <vt:lpstr>Results </vt:lpstr>
      <vt:lpstr>Key findings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BBio 499 Research </dc:title>
  <dc:creator>Carlos I. Salazar</dc:creator>
  <cp:lastModifiedBy>Carlos I. Salazar</cp:lastModifiedBy>
  <cp:revision>19</cp:revision>
  <dcterms:created xsi:type="dcterms:W3CDTF">2021-05-14T05:48:02Z</dcterms:created>
  <dcterms:modified xsi:type="dcterms:W3CDTF">2021-06-06T22:15:09Z</dcterms:modified>
</cp:coreProperties>
</file>